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</p:sldIdLst>
  <p:sldSz cy="5143500" cx="9144000"/>
  <p:notesSz cx="6858000" cy="9144000"/>
  <p:embeddedFontLst>
    <p:embeddedFont>
      <p:font typeface="Roboto Mono"/>
      <p:regular r:id="rId19"/>
      <p:bold r:id="rId20"/>
      <p:italic r:id="rId21"/>
      <p:boldItalic r:id="rId2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RobotoMono-bold.fntdata"/><Relationship Id="rId11" Type="http://schemas.openxmlformats.org/officeDocument/2006/relationships/slide" Target="slides/slide6.xml"/><Relationship Id="rId22" Type="http://schemas.openxmlformats.org/officeDocument/2006/relationships/font" Target="fonts/RobotoMono-boldItalic.fntdata"/><Relationship Id="rId10" Type="http://schemas.openxmlformats.org/officeDocument/2006/relationships/slide" Target="slides/slide5.xml"/><Relationship Id="rId21" Type="http://schemas.openxmlformats.org/officeDocument/2006/relationships/font" Target="fonts/RobotoMono-italic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font" Target="fonts/RobotoMono-regular.fntdata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3479d607878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3479d607878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3479d607878_0_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Google Shape;127;g3479d607878_0_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3479d607878_0_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Google Shape;135;g3479d607878_0_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3479d607878_0_6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Google Shape;150;g3479d607878_0_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3479d607878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3479d607878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3479d607878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3479d607878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479d607878_1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3479d607878_1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3479d607878_1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3479d607878_1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3479d607878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3479d607878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3479d607878_1_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3479d607878_1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3479d607878_1_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3479d607878_1_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3479d607878_1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Google Shape;104;g3479d607878_1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Développement</a:t>
            </a:r>
            <a:r>
              <a:rPr lang="fr"/>
              <a:t> d'une Application Web : Jeu d'</a:t>
            </a:r>
            <a:r>
              <a:rPr lang="fr"/>
              <a:t>Échecs</a:t>
            </a:r>
            <a:endParaRPr/>
          </a:p>
        </p:txBody>
      </p:sp>
      <p:sp>
        <p:nvSpPr>
          <p:cNvPr id="55" name="Google Shape;55;p13"/>
          <p:cNvSpPr txBox="1"/>
          <p:nvPr/>
        </p:nvSpPr>
        <p:spPr>
          <a:xfrm>
            <a:off x="553225" y="3431625"/>
            <a:ext cx="33183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600">
                <a:solidFill>
                  <a:schemeClr val="dk2"/>
                </a:solidFill>
              </a:rPr>
              <a:t>KRID Amani</a:t>
            </a:r>
            <a:endParaRPr sz="1600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600">
                <a:solidFill>
                  <a:schemeClr val="dk2"/>
                </a:solidFill>
              </a:rPr>
              <a:t>MILED Youssef</a:t>
            </a:r>
            <a:endParaRPr sz="16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2"/>
          <p:cNvSpPr txBox="1"/>
          <p:nvPr>
            <p:ph type="title"/>
          </p:nvPr>
        </p:nvSpPr>
        <p:spPr>
          <a:xfrm>
            <a:off x="311700" y="64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Structure principale</a:t>
            </a:r>
            <a:endParaRPr/>
          </a:p>
        </p:txBody>
      </p:sp>
      <p:sp>
        <p:nvSpPr>
          <p:cNvPr id="112" name="Google Shape;112;p22"/>
          <p:cNvSpPr/>
          <p:nvPr/>
        </p:nvSpPr>
        <p:spPr>
          <a:xfrm>
            <a:off x="804850" y="850775"/>
            <a:ext cx="1608300" cy="6954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ChessGame class</a:t>
            </a:r>
            <a:endParaRPr/>
          </a:p>
        </p:txBody>
      </p:sp>
      <p:sp>
        <p:nvSpPr>
          <p:cNvPr id="113" name="Google Shape;113;p22"/>
          <p:cNvSpPr/>
          <p:nvPr/>
        </p:nvSpPr>
        <p:spPr>
          <a:xfrm>
            <a:off x="744400" y="2109700"/>
            <a:ext cx="1729200" cy="856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/>
              <a:t>Matrice 8x8</a:t>
            </a:r>
            <a:endParaRPr sz="12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/>
              <a:t>[tour_noir, ...],     [pion_noir, ...],   </a:t>
            </a:r>
            <a:endParaRPr sz="12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/>
              <a:t> [null, ...], ... ]</a:t>
            </a:r>
            <a:endParaRPr sz="1200"/>
          </a:p>
        </p:txBody>
      </p:sp>
      <p:sp>
        <p:nvSpPr>
          <p:cNvPr id="114" name="Google Shape;114;p22"/>
          <p:cNvSpPr/>
          <p:nvPr/>
        </p:nvSpPr>
        <p:spPr>
          <a:xfrm>
            <a:off x="744400" y="3602600"/>
            <a:ext cx="1729200" cy="856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/>
              <a:t>Gestion des pièces</a:t>
            </a:r>
            <a:endParaRPr sz="12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/>
              <a:t>Type </a:t>
            </a:r>
            <a:endParaRPr sz="12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/>
              <a:t>Couleur </a:t>
            </a:r>
            <a:endParaRPr sz="12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/>
              <a:t>Position</a:t>
            </a:r>
            <a:endParaRPr sz="1200"/>
          </a:p>
        </p:txBody>
      </p:sp>
      <p:sp>
        <p:nvSpPr>
          <p:cNvPr id="115" name="Google Shape;115;p22"/>
          <p:cNvSpPr/>
          <p:nvPr/>
        </p:nvSpPr>
        <p:spPr>
          <a:xfrm>
            <a:off x="3533050" y="3602600"/>
            <a:ext cx="1729200" cy="856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/>
              <a:t>Règles de mouvement</a:t>
            </a:r>
            <a:endParaRPr sz="12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/>
              <a:t>Pion: avance/capture</a:t>
            </a:r>
            <a:endParaRPr sz="12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/>
              <a:t>Tour: ligne droite </a:t>
            </a:r>
            <a:endParaRPr sz="12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/>
              <a:t>…</a:t>
            </a:r>
            <a:endParaRPr sz="1200"/>
          </a:p>
        </p:txBody>
      </p:sp>
      <p:sp>
        <p:nvSpPr>
          <p:cNvPr id="116" name="Google Shape;116;p22"/>
          <p:cNvSpPr/>
          <p:nvPr/>
        </p:nvSpPr>
        <p:spPr>
          <a:xfrm>
            <a:off x="3533050" y="2143650"/>
            <a:ext cx="1729200" cy="856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/>
              <a:t>Validation des coups</a:t>
            </a:r>
            <a:endParaRPr sz="12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/>
              <a:t>Case occupée ?</a:t>
            </a:r>
            <a:endParaRPr sz="12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/>
              <a:t>Trajectoire libre ?</a:t>
            </a:r>
            <a:endParaRPr sz="12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/>
              <a:t>Mise en échec ?</a:t>
            </a:r>
            <a:endParaRPr sz="1200"/>
          </a:p>
        </p:txBody>
      </p:sp>
      <p:sp>
        <p:nvSpPr>
          <p:cNvPr id="117" name="Google Shape;117;p22"/>
          <p:cNvSpPr/>
          <p:nvPr/>
        </p:nvSpPr>
        <p:spPr>
          <a:xfrm>
            <a:off x="5930050" y="2143650"/>
            <a:ext cx="1729200" cy="856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/>
              <a:t>Exécution du mouvement</a:t>
            </a:r>
            <a:endParaRPr sz="12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/>
              <a:t>Màj matrice </a:t>
            </a:r>
            <a:endParaRPr sz="12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/>
              <a:t>Changement tour</a:t>
            </a:r>
            <a:endParaRPr sz="1200"/>
          </a:p>
        </p:txBody>
      </p:sp>
      <p:sp>
        <p:nvSpPr>
          <p:cNvPr id="118" name="Google Shape;118;p22"/>
          <p:cNvSpPr/>
          <p:nvPr/>
        </p:nvSpPr>
        <p:spPr>
          <a:xfrm>
            <a:off x="5930050" y="3610425"/>
            <a:ext cx="1729200" cy="856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/>
              <a:t>Vérification fin jeu</a:t>
            </a:r>
            <a:endParaRPr sz="12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/>
              <a:t>Echec et mat ? </a:t>
            </a:r>
            <a:endParaRPr sz="12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/>
              <a:t>Pat ? </a:t>
            </a:r>
            <a:endParaRPr sz="12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/>
              <a:t>Timeout</a:t>
            </a:r>
            <a:endParaRPr sz="1200"/>
          </a:p>
        </p:txBody>
      </p:sp>
      <p:cxnSp>
        <p:nvCxnSpPr>
          <p:cNvPr id="119" name="Google Shape;119;p22"/>
          <p:cNvCxnSpPr>
            <a:stCxn id="113" idx="2"/>
            <a:endCxn id="114" idx="0"/>
          </p:cNvCxnSpPr>
          <p:nvPr/>
        </p:nvCxnSpPr>
        <p:spPr>
          <a:xfrm>
            <a:off x="1609000" y="2965900"/>
            <a:ext cx="0" cy="636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20" name="Google Shape;120;p22"/>
          <p:cNvCxnSpPr>
            <a:stCxn id="114" idx="3"/>
            <a:endCxn id="115" idx="1"/>
          </p:cNvCxnSpPr>
          <p:nvPr/>
        </p:nvCxnSpPr>
        <p:spPr>
          <a:xfrm>
            <a:off x="2473600" y="4030700"/>
            <a:ext cx="10596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21" name="Google Shape;121;p22"/>
          <p:cNvCxnSpPr>
            <a:stCxn id="115" idx="0"/>
            <a:endCxn id="116" idx="2"/>
          </p:cNvCxnSpPr>
          <p:nvPr/>
        </p:nvCxnSpPr>
        <p:spPr>
          <a:xfrm rot="10800000">
            <a:off x="4397650" y="2999900"/>
            <a:ext cx="0" cy="602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22" name="Google Shape;122;p22"/>
          <p:cNvCxnSpPr>
            <a:stCxn id="116" idx="3"/>
            <a:endCxn id="117" idx="1"/>
          </p:cNvCxnSpPr>
          <p:nvPr/>
        </p:nvCxnSpPr>
        <p:spPr>
          <a:xfrm>
            <a:off x="5262250" y="2571750"/>
            <a:ext cx="6678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23" name="Google Shape;123;p22"/>
          <p:cNvCxnSpPr>
            <a:stCxn id="117" idx="2"/>
            <a:endCxn id="118" idx="0"/>
          </p:cNvCxnSpPr>
          <p:nvPr/>
        </p:nvCxnSpPr>
        <p:spPr>
          <a:xfrm>
            <a:off x="6794650" y="2999850"/>
            <a:ext cx="0" cy="610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24" name="Google Shape;124;p22"/>
          <p:cNvCxnSpPr>
            <a:stCxn id="112" idx="2"/>
            <a:endCxn id="113" idx="0"/>
          </p:cNvCxnSpPr>
          <p:nvPr/>
        </p:nvCxnSpPr>
        <p:spPr>
          <a:xfrm>
            <a:off x="1609000" y="1546175"/>
            <a:ext cx="0" cy="563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Gestion des états</a:t>
            </a:r>
            <a:endParaRPr/>
          </a:p>
        </p:txBody>
      </p:sp>
      <p:sp>
        <p:nvSpPr>
          <p:cNvPr id="130" name="Google Shape;130;p23"/>
          <p:cNvSpPr/>
          <p:nvPr/>
        </p:nvSpPr>
        <p:spPr>
          <a:xfrm>
            <a:off x="1795700" y="1424538"/>
            <a:ext cx="1857300" cy="1180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/>
              <a:t>hasMoved: </a:t>
            </a:r>
            <a:endParaRPr sz="12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/>
              <a:t>whiteKing</a:t>
            </a:r>
            <a:endParaRPr sz="12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/>
              <a:t>blackRook</a:t>
            </a:r>
            <a:endParaRPr sz="12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/>
              <a:t>…</a:t>
            </a:r>
            <a:endParaRPr sz="1200"/>
          </a:p>
        </p:txBody>
      </p:sp>
      <p:sp>
        <p:nvSpPr>
          <p:cNvPr id="131" name="Google Shape;131;p23"/>
          <p:cNvSpPr/>
          <p:nvPr/>
        </p:nvSpPr>
        <p:spPr>
          <a:xfrm>
            <a:off x="4714652" y="1395164"/>
            <a:ext cx="1857300" cy="1180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/>
              <a:t>timeControls</a:t>
            </a:r>
            <a:endParaRPr sz="12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/>
              <a:t>white : 600</a:t>
            </a:r>
            <a:endParaRPr sz="12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/>
              <a:t>black : 600</a:t>
            </a:r>
            <a:endParaRPr sz="1200"/>
          </a:p>
        </p:txBody>
      </p:sp>
      <p:sp>
        <p:nvSpPr>
          <p:cNvPr id="132" name="Google Shape;132;p23"/>
          <p:cNvSpPr txBox="1"/>
          <p:nvPr/>
        </p:nvSpPr>
        <p:spPr>
          <a:xfrm>
            <a:off x="880075" y="3284350"/>
            <a:ext cx="6367800" cy="10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Exemple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Roque : Vérifie si le roi ou les tours concernés ont déjà bougé : hasMoved.whiteKing == false → roque possible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Cas spéciaux</a:t>
            </a:r>
            <a:endParaRPr/>
          </a:p>
        </p:txBody>
      </p:sp>
      <p:sp>
        <p:nvSpPr>
          <p:cNvPr id="138" name="Google Shape;138;p24"/>
          <p:cNvSpPr/>
          <p:nvPr/>
        </p:nvSpPr>
        <p:spPr>
          <a:xfrm>
            <a:off x="2278975" y="1105950"/>
            <a:ext cx="1729200" cy="856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/>
              <a:t>Promotion pion</a:t>
            </a:r>
            <a:endParaRPr sz="1200"/>
          </a:p>
        </p:txBody>
      </p:sp>
      <p:cxnSp>
        <p:nvCxnSpPr>
          <p:cNvPr id="139" name="Google Shape;139;p24"/>
          <p:cNvCxnSpPr>
            <a:stCxn id="138" idx="2"/>
            <a:endCxn id="140" idx="0"/>
          </p:cNvCxnSpPr>
          <p:nvPr/>
        </p:nvCxnSpPr>
        <p:spPr>
          <a:xfrm>
            <a:off x="3143575" y="1962150"/>
            <a:ext cx="0" cy="509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40" name="Google Shape;140;p24"/>
          <p:cNvSpPr/>
          <p:nvPr/>
        </p:nvSpPr>
        <p:spPr>
          <a:xfrm>
            <a:off x="2278975" y="2471925"/>
            <a:ext cx="1729200" cy="856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/>
              <a:t>Affichage choix pièce</a:t>
            </a:r>
            <a:endParaRPr sz="1200"/>
          </a:p>
        </p:txBody>
      </p:sp>
      <p:sp>
        <p:nvSpPr>
          <p:cNvPr id="141" name="Google Shape;141;p24"/>
          <p:cNvSpPr/>
          <p:nvPr/>
        </p:nvSpPr>
        <p:spPr>
          <a:xfrm>
            <a:off x="2278975" y="3764625"/>
            <a:ext cx="1729200" cy="856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/>
              <a:t>Remplacement par nouvelle pièce</a:t>
            </a:r>
            <a:endParaRPr sz="1200"/>
          </a:p>
        </p:txBody>
      </p:sp>
      <p:cxnSp>
        <p:nvCxnSpPr>
          <p:cNvPr id="142" name="Google Shape;142;p24"/>
          <p:cNvCxnSpPr>
            <a:stCxn id="140" idx="2"/>
            <a:endCxn id="141" idx="0"/>
          </p:cNvCxnSpPr>
          <p:nvPr/>
        </p:nvCxnSpPr>
        <p:spPr>
          <a:xfrm>
            <a:off x="3143575" y="3328125"/>
            <a:ext cx="0" cy="436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43" name="Google Shape;143;p24"/>
          <p:cNvSpPr/>
          <p:nvPr/>
        </p:nvSpPr>
        <p:spPr>
          <a:xfrm>
            <a:off x="5098375" y="1105950"/>
            <a:ext cx="1729200" cy="856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/>
              <a:t>Roque</a:t>
            </a:r>
            <a:endParaRPr sz="1200"/>
          </a:p>
        </p:txBody>
      </p:sp>
      <p:cxnSp>
        <p:nvCxnSpPr>
          <p:cNvPr id="144" name="Google Shape;144;p24"/>
          <p:cNvCxnSpPr>
            <a:stCxn id="143" idx="2"/>
            <a:endCxn id="145" idx="0"/>
          </p:cNvCxnSpPr>
          <p:nvPr/>
        </p:nvCxnSpPr>
        <p:spPr>
          <a:xfrm>
            <a:off x="5962975" y="1962150"/>
            <a:ext cx="0" cy="509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45" name="Google Shape;145;p24"/>
          <p:cNvSpPr/>
          <p:nvPr/>
        </p:nvSpPr>
        <p:spPr>
          <a:xfrm>
            <a:off x="5098375" y="2471925"/>
            <a:ext cx="1729200" cy="856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/>
              <a:t>Déplacement roi + tour</a:t>
            </a:r>
            <a:endParaRPr sz="1200"/>
          </a:p>
        </p:txBody>
      </p:sp>
      <p:sp>
        <p:nvSpPr>
          <p:cNvPr id="146" name="Google Shape;146;p24"/>
          <p:cNvSpPr/>
          <p:nvPr/>
        </p:nvSpPr>
        <p:spPr>
          <a:xfrm>
            <a:off x="5098375" y="3764625"/>
            <a:ext cx="1729200" cy="856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/>
              <a:t>Màj états (roi/tour bougés)</a:t>
            </a:r>
            <a:endParaRPr sz="1200"/>
          </a:p>
        </p:txBody>
      </p:sp>
      <p:cxnSp>
        <p:nvCxnSpPr>
          <p:cNvPr id="147" name="Google Shape;147;p24"/>
          <p:cNvCxnSpPr>
            <a:stCxn id="145" idx="2"/>
            <a:endCxn id="146" idx="0"/>
          </p:cNvCxnSpPr>
          <p:nvPr/>
        </p:nvCxnSpPr>
        <p:spPr>
          <a:xfrm>
            <a:off x="5962975" y="3328125"/>
            <a:ext cx="0" cy="436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5"/>
          <p:cNvSpPr txBox="1"/>
          <p:nvPr>
            <p:ph idx="4294967295" type="ctrTitle"/>
          </p:nvPr>
        </p:nvSpPr>
        <p:spPr>
          <a:xfrm>
            <a:off x="262808" y="1223725"/>
            <a:ext cx="8520600" cy="205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1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4100"/>
              <a:t>Démo</a:t>
            </a:r>
            <a:endParaRPr sz="41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Introduction</a:t>
            </a:r>
            <a:endParaRPr/>
          </a:p>
        </p:txBody>
      </p:sp>
      <p:pic>
        <p:nvPicPr>
          <p:cNvPr id="61" name="Google Shape;61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88925" y="1352700"/>
            <a:ext cx="2724450" cy="2719200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14"/>
          <p:cNvSpPr txBox="1"/>
          <p:nvPr/>
        </p:nvSpPr>
        <p:spPr>
          <a:xfrm>
            <a:off x="4369625" y="2085075"/>
            <a:ext cx="41832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>
                <a:solidFill>
                  <a:schemeClr val="dk2"/>
                </a:solidFill>
              </a:rPr>
              <a:t>Réalisation d’une interface graphique </a:t>
            </a:r>
            <a:endParaRPr sz="1800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>
                <a:solidFill>
                  <a:schemeClr val="dk2"/>
                </a:solidFill>
              </a:rPr>
              <a:t>Jeu en ligne</a:t>
            </a:r>
            <a:endParaRPr sz="1800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>
                <a:solidFill>
                  <a:schemeClr val="dk2"/>
                </a:solidFill>
              </a:rPr>
              <a:t>Gestion des scores</a:t>
            </a:r>
            <a:endParaRPr sz="18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 txBox="1"/>
          <p:nvPr>
            <p:ph type="title"/>
          </p:nvPr>
        </p:nvSpPr>
        <p:spPr>
          <a:xfrm>
            <a:off x="131075" y="2408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Architecture générale: </a:t>
            </a:r>
            <a:r>
              <a:rPr lang="fr" sz="2133">
                <a:solidFill>
                  <a:schemeClr val="dk2"/>
                </a:solidFill>
              </a:rPr>
              <a:t>Client-Serveur + MVC</a:t>
            </a:r>
            <a:endParaRPr sz="3133"/>
          </a:p>
        </p:txBody>
      </p:sp>
      <p:pic>
        <p:nvPicPr>
          <p:cNvPr id="68" name="Google Shape;68;p15" title="architecture_generale_CS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46225" y="863800"/>
            <a:ext cx="4640924" cy="3957750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15"/>
          <p:cNvSpPr txBox="1"/>
          <p:nvPr>
            <p:ph idx="1" type="body"/>
          </p:nvPr>
        </p:nvSpPr>
        <p:spPr>
          <a:xfrm>
            <a:off x="311700" y="1152475"/>
            <a:ext cx="3669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fr"/>
              <a:t>Front-end:</a:t>
            </a:r>
            <a:r>
              <a:rPr lang="fr"/>
              <a:t> HTML, CSS, JS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fr"/>
              <a:t>Back-end</a:t>
            </a:r>
            <a:r>
              <a:rPr lang="fr"/>
              <a:t>: NodeJS, SocketIO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b="1" lang="fr"/>
              <a:t>Base des données</a:t>
            </a:r>
            <a:r>
              <a:rPr lang="fr"/>
              <a:t>: SQlite3</a:t>
            </a:r>
            <a:endParaRPr/>
          </a:p>
        </p:txBody>
      </p:sp>
      <p:sp>
        <p:nvSpPr>
          <p:cNvPr id="70" name="Google Shape;70;p15"/>
          <p:cNvSpPr txBox="1"/>
          <p:nvPr>
            <p:ph idx="1" type="body"/>
          </p:nvPr>
        </p:nvSpPr>
        <p:spPr>
          <a:xfrm>
            <a:off x="432675" y="4617375"/>
            <a:ext cx="3352200" cy="37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70000"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fr"/>
              <a:t>MVC: </a:t>
            </a:r>
            <a:r>
              <a:rPr b="1" lang="fr"/>
              <a:t>M</a:t>
            </a:r>
            <a:r>
              <a:rPr lang="fr"/>
              <a:t>odel </a:t>
            </a:r>
            <a:r>
              <a:rPr b="1" lang="fr"/>
              <a:t>V</a:t>
            </a:r>
            <a:r>
              <a:rPr lang="fr"/>
              <a:t>ue </a:t>
            </a:r>
            <a:r>
              <a:rPr b="1" lang="fr"/>
              <a:t>C</a:t>
            </a:r>
            <a:r>
              <a:rPr lang="fr"/>
              <a:t>ontroller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Scénarios d’utilisation</a:t>
            </a:r>
            <a:endParaRPr/>
          </a:p>
        </p:txBody>
      </p:sp>
      <p:sp>
        <p:nvSpPr>
          <p:cNvPr id="76" name="Google Shape;76;p16"/>
          <p:cNvSpPr txBox="1"/>
          <p:nvPr>
            <p:ph idx="1" type="body"/>
          </p:nvPr>
        </p:nvSpPr>
        <p:spPr>
          <a:xfrm>
            <a:off x="460900" y="1325250"/>
            <a:ext cx="37323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fr"/>
              <a:t>Scénario nominal </a:t>
            </a:r>
            <a:endParaRPr/>
          </a:p>
        </p:txBody>
      </p:sp>
      <p:pic>
        <p:nvPicPr>
          <p:cNvPr id="77" name="Google Shape;77;p16" title="scenario_nominal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04875" y="224675"/>
            <a:ext cx="4790126" cy="47901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7"/>
          <p:cNvSpPr txBox="1"/>
          <p:nvPr>
            <p:ph type="title"/>
          </p:nvPr>
        </p:nvSpPr>
        <p:spPr>
          <a:xfrm>
            <a:off x="146800" y="1701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Scénarios d’utilisation</a:t>
            </a:r>
            <a:endParaRPr/>
          </a:p>
        </p:txBody>
      </p:sp>
      <p:sp>
        <p:nvSpPr>
          <p:cNvPr id="83" name="Google Shape;83;p17"/>
          <p:cNvSpPr txBox="1"/>
          <p:nvPr>
            <p:ph idx="1" type="body"/>
          </p:nvPr>
        </p:nvSpPr>
        <p:spPr>
          <a:xfrm>
            <a:off x="2816675" y="880300"/>
            <a:ext cx="37323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fr"/>
              <a:t>Scénarios de fin de partie</a:t>
            </a:r>
            <a:endParaRPr/>
          </a:p>
        </p:txBody>
      </p:sp>
      <p:pic>
        <p:nvPicPr>
          <p:cNvPr id="84" name="Google Shape;84;p17" title="scenarios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18675" y="1590425"/>
            <a:ext cx="6506650" cy="32067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8"/>
          <p:cNvSpPr txBox="1"/>
          <p:nvPr>
            <p:ph idx="4294967295" type="ctrTitle"/>
          </p:nvPr>
        </p:nvSpPr>
        <p:spPr>
          <a:xfrm>
            <a:off x="262808" y="1223725"/>
            <a:ext cx="8520600" cy="205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1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4100"/>
              <a:t>Serveur</a:t>
            </a:r>
            <a:endParaRPr sz="41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9"/>
          <p:cNvSpPr txBox="1"/>
          <p:nvPr>
            <p:ph type="title"/>
          </p:nvPr>
        </p:nvSpPr>
        <p:spPr>
          <a:xfrm>
            <a:off x="91825" y="1544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Fonctionnalités principales du serveur</a:t>
            </a:r>
            <a:endParaRPr/>
          </a:p>
        </p:txBody>
      </p:sp>
      <p:sp>
        <p:nvSpPr>
          <p:cNvPr id="95" name="Google Shape;95;p19"/>
          <p:cNvSpPr txBox="1"/>
          <p:nvPr>
            <p:ph idx="1" type="body"/>
          </p:nvPr>
        </p:nvSpPr>
        <p:spPr>
          <a:xfrm>
            <a:off x="236125" y="1013000"/>
            <a:ext cx="8559000" cy="378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fr" sz="1100">
                <a:solidFill>
                  <a:schemeClr val="dk1"/>
                </a:solidFill>
              </a:rPr>
              <a:t>Sécurité</a:t>
            </a:r>
            <a:r>
              <a:rPr lang="fr" sz="1100">
                <a:solidFill>
                  <a:schemeClr val="dk1"/>
                </a:solidFill>
              </a:rPr>
              <a:t> : Utilisation de </a:t>
            </a:r>
            <a:r>
              <a:rPr lang="fr" sz="1100">
                <a:solidFill>
                  <a:srgbClr val="188038"/>
                </a:solidFill>
                <a:latin typeface="Roboto Mono"/>
                <a:ea typeface="Roboto Mono"/>
                <a:cs typeface="Roboto Mono"/>
                <a:sym typeface="Roboto Mono"/>
              </a:rPr>
              <a:t>helmet</a:t>
            </a:r>
            <a:r>
              <a:rPr lang="fr" sz="1100">
                <a:solidFill>
                  <a:schemeClr val="dk1"/>
                </a:solidFill>
              </a:rPr>
              <a:t>, </a:t>
            </a:r>
            <a:r>
              <a:rPr lang="fr" sz="1100">
                <a:solidFill>
                  <a:srgbClr val="188038"/>
                </a:solidFill>
                <a:latin typeface="Roboto Mono"/>
                <a:ea typeface="Roboto Mono"/>
                <a:cs typeface="Roboto Mono"/>
                <a:sym typeface="Roboto Mono"/>
              </a:rPr>
              <a:t>express-rate-limit</a:t>
            </a:r>
            <a:r>
              <a:rPr lang="fr" sz="1100">
                <a:solidFill>
                  <a:schemeClr val="dk1"/>
                </a:solidFill>
              </a:rPr>
              <a:t>, </a:t>
            </a:r>
            <a:r>
              <a:rPr lang="fr" sz="1100">
                <a:solidFill>
                  <a:srgbClr val="188038"/>
                </a:solidFill>
                <a:latin typeface="Roboto Mono"/>
                <a:ea typeface="Roboto Mono"/>
                <a:cs typeface="Roboto Mono"/>
                <a:sym typeface="Roboto Mono"/>
              </a:rPr>
              <a:t>bcrypt</a:t>
            </a:r>
            <a:r>
              <a:rPr lang="fr" sz="1100">
                <a:solidFill>
                  <a:schemeClr val="dk1"/>
                </a:solidFill>
              </a:rPr>
              <a:t> pour protéger les données et limiter les attaques.</a:t>
            </a:r>
            <a:br>
              <a:rPr lang="fr" sz="1100">
                <a:solidFill>
                  <a:schemeClr val="dk1"/>
                </a:solidFill>
              </a:rPr>
            </a:br>
            <a:endParaRPr sz="11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fr" sz="1100">
                <a:solidFill>
                  <a:schemeClr val="dk1"/>
                </a:solidFill>
              </a:rPr>
              <a:t>Sessions</a:t>
            </a:r>
            <a:r>
              <a:rPr lang="fr" sz="1100">
                <a:solidFill>
                  <a:schemeClr val="dk1"/>
                </a:solidFill>
              </a:rPr>
              <a:t> : Gestion des sessions utilisateurs via </a:t>
            </a:r>
            <a:r>
              <a:rPr lang="fr" sz="1100">
                <a:solidFill>
                  <a:srgbClr val="188038"/>
                </a:solidFill>
                <a:latin typeface="Roboto Mono"/>
                <a:ea typeface="Roboto Mono"/>
                <a:cs typeface="Roboto Mono"/>
                <a:sym typeface="Roboto Mono"/>
              </a:rPr>
              <a:t>express-session</a:t>
            </a:r>
            <a:r>
              <a:rPr lang="fr" sz="1100">
                <a:solidFill>
                  <a:schemeClr val="dk1"/>
                </a:solidFill>
              </a:rPr>
              <a:t>.</a:t>
            </a:r>
            <a:br>
              <a:rPr lang="fr" sz="1100">
                <a:solidFill>
                  <a:schemeClr val="dk1"/>
                </a:solidFill>
              </a:rPr>
            </a:br>
            <a:endParaRPr sz="11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fr" sz="1100">
                <a:solidFill>
                  <a:schemeClr val="dk1"/>
                </a:solidFill>
              </a:rPr>
              <a:t>Base de données SQLite</a:t>
            </a:r>
            <a:r>
              <a:rPr lang="fr" sz="1100">
                <a:solidFill>
                  <a:schemeClr val="dk1"/>
                </a:solidFill>
              </a:rPr>
              <a:t> :</a:t>
            </a:r>
            <a:br>
              <a:rPr lang="fr" sz="1100">
                <a:solidFill>
                  <a:schemeClr val="dk1"/>
                </a:solidFill>
              </a:rPr>
            </a:br>
            <a:endParaRPr sz="1100">
              <a:solidFill>
                <a:schemeClr val="dk1"/>
              </a:solidFill>
            </a:endParaRPr>
          </a:p>
          <a:p>
            <a:pPr indent="-298450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fr" sz="1100">
                <a:solidFill>
                  <a:schemeClr val="dk1"/>
                </a:solidFill>
              </a:rPr>
              <a:t>Stockage des utilisateurs avec mot de passe haché.</a:t>
            </a:r>
            <a:br>
              <a:rPr lang="fr" sz="1100">
                <a:solidFill>
                  <a:schemeClr val="dk1"/>
                </a:solidFill>
              </a:rPr>
            </a:br>
            <a:endParaRPr sz="1100">
              <a:solidFill>
                <a:schemeClr val="dk1"/>
              </a:solidFill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fr" sz="1100">
                <a:solidFill>
                  <a:schemeClr val="dk1"/>
                </a:solidFill>
              </a:rPr>
              <a:t>Enregistrement des parties (joueur, coups, résultats, chronos).</a:t>
            </a:r>
            <a:br>
              <a:rPr lang="fr" sz="1100">
                <a:solidFill>
                  <a:schemeClr val="dk1"/>
                </a:solidFill>
              </a:rPr>
            </a:br>
            <a:endParaRPr sz="1100">
              <a:solidFill>
                <a:schemeClr val="dk1"/>
              </a:solidFill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fr" sz="1100">
                <a:solidFill>
                  <a:schemeClr val="dk1"/>
                </a:solidFill>
              </a:rPr>
              <a:t>Statistiques suivies : parties jouées, victoires, défaites, matchs nuls.</a:t>
            </a:r>
            <a:br>
              <a:rPr lang="fr" sz="1100">
                <a:solidFill>
                  <a:schemeClr val="dk1"/>
                </a:solidFill>
              </a:rPr>
            </a:b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0"/>
          <p:cNvSpPr txBox="1"/>
          <p:nvPr>
            <p:ph type="title"/>
          </p:nvPr>
        </p:nvSpPr>
        <p:spPr>
          <a:xfrm>
            <a:off x="91825" y="1544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Fonctionnalités principales du serveur</a:t>
            </a:r>
            <a:endParaRPr/>
          </a:p>
        </p:txBody>
      </p:sp>
      <p:sp>
        <p:nvSpPr>
          <p:cNvPr id="101" name="Google Shape;101;p20"/>
          <p:cNvSpPr txBox="1"/>
          <p:nvPr>
            <p:ph idx="1" type="body"/>
          </p:nvPr>
        </p:nvSpPr>
        <p:spPr>
          <a:xfrm>
            <a:off x="439750" y="918775"/>
            <a:ext cx="8096100" cy="367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fr" sz="1100">
                <a:solidFill>
                  <a:schemeClr val="dk1"/>
                </a:solidFill>
              </a:rPr>
              <a:t>Authentification</a:t>
            </a:r>
            <a:r>
              <a:rPr lang="fr" sz="1100">
                <a:solidFill>
                  <a:schemeClr val="dk1"/>
                </a:solidFill>
              </a:rPr>
              <a:t> :</a:t>
            </a:r>
            <a:br>
              <a:rPr lang="fr" sz="1100">
                <a:solidFill>
                  <a:schemeClr val="dk1"/>
                </a:solidFill>
              </a:rPr>
            </a:br>
            <a:endParaRPr sz="1100">
              <a:solidFill>
                <a:schemeClr val="dk1"/>
              </a:solidFill>
            </a:endParaRPr>
          </a:p>
          <a:p>
            <a:pPr indent="-298450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fr" sz="1100">
                <a:solidFill>
                  <a:schemeClr val="dk1"/>
                </a:solidFill>
              </a:rPr>
              <a:t>Inscription sécurisée avec validation et nettoyage (</a:t>
            </a:r>
            <a:r>
              <a:rPr lang="fr" sz="1100">
                <a:solidFill>
                  <a:srgbClr val="188038"/>
                </a:solidFill>
                <a:latin typeface="Roboto Mono"/>
                <a:ea typeface="Roboto Mono"/>
                <a:cs typeface="Roboto Mono"/>
                <a:sym typeface="Roboto Mono"/>
              </a:rPr>
              <a:t>sanitize-html</a:t>
            </a:r>
            <a:r>
              <a:rPr lang="fr" sz="1100">
                <a:solidFill>
                  <a:schemeClr val="dk1"/>
                </a:solidFill>
              </a:rPr>
              <a:t>).</a:t>
            </a:r>
            <a:br>
              <a:rPr lang="fr" sz="1100">
                <a:solidFill>
                  <a:schemeClr val="dk1"/>
                </a:solidFill>
              </a:rPr>
            </a:br>
            <a:endParaRPr sz="1100">
              <a:solidFill>
                <a:schemeClr val="dk1"/>
              </a:solidFill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fr" sz="1100">
                <a:solidFill>
                  <a:schemeClr val="dk1"/>
                </a:solidFill>
              </a:rPr>
              <a:t>Connexion avec vérification du mot de passe haché.</a:t>
            </a:r>
            <a:br>
              <a:rPr lang="fr" sz="1100">
                <a:solidFill>
                  <a:schemeClr val="dk1"/>
                </a:solidFill>
              </a:rPr>
            </a:br>
            <a:endParaRPr sz="11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fr" sz="1100">
                <a:solidFill>
                  <a:schemeClr val="dk1"/>
                </a:solidFill>
              </a:rPr>
              <a:t>Socket.IO</a:t>
            </a:r>
            <a:r>
              <a:rPr lang="fr" sz="1100">
                <a:solidFill>
                  <a:schemeClr val="dk1"/>
                </a:solidFill>
              </a:rPr>
              <a:t> :</a:t>
            </a:r>
            <a:br>
              <a:rPr lang="fr" sz="1100">
                <a:solidFill>
                  <a:schemeClr val="dk1"/>
                </a:solidFill>
              </a:rPr>
            </a:br>
            <a:endParaRPr sz="1100">
              <a:solidFill>
                <a:schemeClr val="dk1"/>
              </a:solidFill>
            </a:endParaRPr>
          </a:p>
          <a:p>
            <a:pPr indent="-298450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fr" sz="1100">
                <a:solidFill>
                  <a:schemeClr val="dk1"/>
                </a:solidFill>
              </a:rPr>
              <a:t>Communication en temps réel pour le jeu.</a:t>
            </a:r>
            <a:br>
              <a:rPr lang="fr" sz="1100">
                <a:solidFill>
                  <a:schemeClr val="dk1"/>
                </a:solidFill>
              </a:rPr>
            </a:br>
            <a:endParaRPr sz="1100">
              <a:solidFill>
                <a:schemeClr val="dk1"/>
              </a:solidFill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fr" sz="1100">
                <a:solidFill>
                  <a:schemeClr val="dk1"/>
                </a:solidFill>
              </a:rPr>
              <a:t>Mise à jour des statistiques à la fin d'une partie.</a:t>
            </a:r>
            <a:br>
              <a:rPr lang="fr" sz="1100">
                <a:solidFill>
                  <a:schemeClr val="dk1"/>
                </a:solidFill>
              </a:rPr>
            </a:br>
            <a:endParaRPr sz="1100">
              <a:solidFill>
                <a:schemeClr val="dk1"/>
              </a:solidFill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fr" sz="1100">
                <a:solidFill>
                  <a:schemeClr val="dk1"/>
                </a:solidFill>
              </a:rPr>
              <a:t>Récupération des statistiques à l’initiative du joueur.</a:t>
            </a:r>
            <a:endParaRPr b="1" sz="11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1"/>
          <p:cNvSpPr txBox="1"/>
          <p:nvPr>
            <p:ph idx="4294967295" type="ctrTitle"/>
          </p:nvPr>
        </p:nvSpPr>
        <p:spPr>
          <a:xfrm>
            <a:off x="262808" y="1223725"/>
            <a:ext cx="8520600" cy="205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1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4100"/>
              <a:t>Logique du jeu</a:t>
            </a:r>
            <a:endParaRPr sz="41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